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76" d="100"/>
          <a:sy n="76" d="100"/>
        </p:scale>
        <p:origin x="108"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3/31/2025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3/31/2025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3/31/2025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3/31/2025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3/31/2025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3/31/2025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3/31/2025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3/31/2025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3/31/2025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3/31/2025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3/31/2025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3/31/2025</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3/31/2025</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C9FB5-D8AB-4343-8E6F-3882158D8B7A}"/>
              </a:ext>
            </a:extLst>
          </p:cNvPr>
          <p:cNvSpPr>
            <a:spLocks noGrp="1"/>
          </p:cNvSpPr>
          <p:nvPr>
            <p:ph type="ctrTitle"/>
          </p:nvPr>
        </p:nvSpPr>
        <p:spPr/>
        <p:txBody>
          <a:bodyPr/>
          <a:lstStyle/>
          <a:p>
            <a:r>
              <a:rPr lang="en-US" dirty="0"/>
              <a:t>TIA UPDATE</a:t>
            </a:r>
            <a:br>
              <a:rPr lang="en-US" dirty="0"/>
            </a:br>
            <a:r>
              <a:rPr lang="en-US" dirty="0"/>
              <a:t>April 2025</a:t>
            </a:r>
          </a:p>
        </p:txBody>
      </p:sp>
      <p:sp>
        <p:nvSpPr>
          <p:cNvPr id="3" name="Subtitle 2">
            <a:extLst>
              <a:ext uri="{FF2B5EF4-FFF2-40B4-BE49-F238E27FC236}">
                <a16:creationId xmlns:a16="http://schemas.microsoft.com/office/drawing/2014/main" id="{94A7C796-45A2-462C-BD45-F3E699AD2685}"/>
              </a:ext>
            </a:extLst>
          </p:cNvPr>
          <p:cNvSpPr>
            <a:spLocks noGrp="1"/>
          </p:cNvSpPr>
          <p:nvPr>
            <p:ph type="subTitle" idx="1"/>
          </p:nvPr>
        </p:nvSpPr>
        <p:spPr/>
        <p:txBody>
          <a:bodyPr>
            <a:normAutofit fontScale="92500" lnSpcReduction="20000"/>
          </a:bodyPr>
          <a:lstStyle/>
          <a:p>
            <a:r>
              <a:rPr lang="en-US" sz="2800" dirty="0"/>
              <a:t>2025-2026 School Year</a:t>
            </a:r>
          </a:p>
        </p:txBody>
      </p:sp>
    </p:spTree>
    <p:extLst>
      <p:ext uri="{BB962C8B-B14F-4D97-AF65-F5344CB8AC3E}">
        <p14:creationId xmlns:p14="http://schemas.microsoft.com/office/powerpoint/2010/main" val="3900556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26D87-9D4F-4985-80CD-E0FDDDE8ABBC}"/>
              </a:ext>
            </a:extLst>
          </p:cNvPr>
          <p:cNvSpPr>
            <a:spLocks noGrp="1"/>
          </p:cNvSpPr>
          <p:nvPr>
            <p:ph type="title"/>
          </p:nvPr>
        </p:nvSpPr>
        <p:spPr/>
        <p:txBody>
          <a:bodyPr/>
          <a:lstStyle/>
          <a:p>
            <a:r>
              <a:rPr lang="en-US" dirty="0"/>
              <a:t>TIA 2025-2026 NEW ELIGIBLE COURSES </a:t>
            </a:r>
          </a:p>
        </p:txBody>
      </p:sp>
      <p:sp>
        <p:nvSpPr>
          <p:cNvPr id="4" name="Content Placeholder 3">
            <a:extLst>
              <a:ext uri="{FF2B5EF4-FFF2-40B4-BE49-F238E27FC236}">
                <a16:creationId xmlns:a16="http://schemas.microsoft.com/office/drawing/2014/main" id="{590F30F1-01CE-4179-A8D4-13470F4B8434}"/>
              </a:ext>
            </a:extLst>
          </p:cNvPr>
          <p:cNvSpPr txBox="1">
            <a:spLocks noGrp="1"/>
          </p:cNvSpPr>
          <p:nvPr>
            <p:ph idx="1"/>
          </p:nvPr>
        </p:nvSpPr>
        <p:spPr>
          <a:xfrm>
            <a:off x="120649" y="2095479"/>
            <a:ext cx="5975350" cy="3788729"/>
          </a:xfrm>
          <a:prstGeom prst="rect">
            <a:avLst/>
          </a:prstGeom>
          <a:noFill/>
        </p:spPr>
        <p:txBody>
          <a:bodyPr wrap="square" rtlCol="0">
            <a:spAutoFit/>
          </a:bodyPr>
          <a:lstStyle/>
          <a:p>
            <a:pPr marL="285750" indent="-285750">
              <a:buFont typeface="Arial" panose="020B0604020202020204" pitchFamily="34" charset="0"/>
              <a:buChar char="•"/>
            </a:pPr>
            <a:r>
              <a:rPr lang="en-US" sz="2800" dirty="0"/>
              <a:t>Elementary</a:t>
            </a:r>
          </a:p>
          <a:p>
            <a:pPr marL="742950" lvl="1" indent="-285750">
              <a:buFont typeface="Arial" panose="020B0604020202020204" pitchFamily="34" charset="0"/>
              <a:buChar char="•"/>
            </a:pPr>
            <a:r>
              <a:rPr lang="en-US" sz="2800" dirty="0"/>
              <a:t>Kindergarten: Math – </a:t>
            </a:r>
            <a:r>
              <a:rPr lang="en-US" sz="2800" dirty="0" err="1"/>
              <a:t>IReady</a:t>
            </a:r>
            <a:endParaRPr lang="en-US" sz="2800" dirty="0"/>
          </a:p>
          <a:p>
            <a:pPr marL="742950" lvl="1" indent="-285750">
              <a:buFont typeface="Arial" panose="020B0604020202020204" pitchFamily="34" charset="0"/>
              <a:buChar char="•"/>
            </a:pPr>
            <a:r>
              <a:rPr lang="en-US" sz="2800" dirty="0"/>
              <a:t>1</a:t>
            </a:r>
            <a:r>
              <a:rPr lang="en-US" sz="2800" baseline="30000" dirty="0"/>
              <a:t>st : </a:t>
            </a:r>
            <a:r>
              <a:rPr lang="en-US" sz="2800" dirty="0"/>
              <a:t>Math - </a:t>
            </a:r>
            <a:r>
              <a:rPr lang="en-US" sz="2800" dirty="0" err="1"/>
              <a:t>IReady</a:t>
            </a:r>
            <a:endParaRPr lang="en-US" sz="2800" dirty="0"/>
          </a:p>
          <a:p>
            <a:pPr marL="742950" lvl="1" indent="-285750">
              <a:buFont typeface="Arial" panose="020B0604020202020204" pitchFamily="34" charset="0"/>
              <a:buChar char="•"/>
            </a:pPr>
            <a:r>
              <a:rPr lang="en-US" sz="2800" dirty="0"/>
              <a:t>2</a:t>
            </a:r>
            <a:r>
              <a:rPr lang="en-US" sz="2800" baseline="30000" dirty="0"/>
              <a:t>nd : </a:t>
            </a:r>
          </a:p>
          <a:p>
            <a:pPr lvl="2" indent="-285750">
              <a:buFont typeface="Arial" panose="020B0604020202020204" pitchFamily="34" charset="0"/>
              <a:buChar char="•"/>
            </a:pPr>
            <a:r>
              <a:rPr lang="en-US" sz="2600" dirty="0"/>
              <a:t>Math - </a:t>
            </a:r>
            <a:r>
              <a:rPr lang="en-US" sz="2600" dirty="0" err="1"/>
              <a:t>IReady</a:t>
            </a:r>
            <a:endParaRPr lang="en-US" sz="2600" dirty="0"/>
          </a:p>
          <a:p>
            <a:pPr marL="1200150" lvl="2" indent="-285750">
              <a:buFont typeface="Arial" panose="020B0604020202020204" pitchFamily="34" charset="0"/>
              <a:buChar char="•"/>
            </a:pPr>
            <a:r>
              <a:rPr lang="en-US" sz="2400" dirty="0"/>
              <a:t>Departmentalized Reading – </a:t>
            </a:r>
            <a:r>
              <a:rPr lang="en-US" sz="2400" dirty="0" err="1"/>
              <a:t>Mclass</a:t>
            </a:r>
            <a:r>
              <a:rPr lang="en-US" sz="2400" dirty="0"/>
              <a:t> </a:t>
            </a:r>
          </a:p>
        </p:txBody>
      </p:sp>
      <p:sp>
        <p:nvSpPr>
          <p:cNvPr id="5" name="Content Placeholder 3">
            <a:extLst>
              <a:ext uri="{FF2B5EF4-FFF2-40B4-BE49-F238E27FC236}">
                <a16:creationId xmlns:a16="http://schemas.microsoft.com/office/drawing/2014/main" id="{F410342F-F5DA-4A2C-9DEF-EF4A0EC96F2E}"/>
              </a:ext>
            </a:extLst>
          </p:cNvPr>
          <p:cNvSpPr txBox="1">
            <a:spLocks/>
          </p:cNvSpPr>
          <p:nvPr/>
        </p:nvSpPr>
        <p:spPr>
          <a:xfrm>
            <a:off x="6273800" y="1889268"/>
            <a:ext cx="10553700" cy="4201150"/>
          </a:xfrm>
          <a:prstGeom prst="rect">
            <a:avLst/>
          </a:prstGeom>
          <a:noFill/>
          <a:effectLst>
            <a:outerShdw blurRad="50800" dir="14400000">
              <a:srgbClr val="000000">
                <a:alpha val="40000"/>
              </a:srgbClr>
            </a:outerShdw>
          </a:effectLst>
        </p:spPr>
        <p:txBody>
          <a:bodyPr vert="horz" wrap="square" lIns="91440" tIns="45720" rIns="91440" bIns="45720" rtlCol="0" anchor="ctr">
            <a:sp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285750" indent="-285750">
              <a:buFont typeface="Arial" panose="020B0604020202020204" pitchFamily="34" charset="0"/>
              <a:buChar char="•"/>
            </a:pPr>
            <a:r>
              <a:rPr lang="en-US" sz="2800" dirty="0"/>
              <a:t>Fine Arts – Music First</a:t>
            </a:r>
          </a:p>
          <a:p>
            <a:pPr lvl="1">
              <a:buFont typeface="Arial" panose="020B0604020202020204" pitchFamily="34" charset="0"/>
              <a:buChar char="•"/>
            </a:pPr>
            <a:r>
              <a:rPr lang="en-US" sz="2400" dirty="0"/>
              <a:t>7</a:t>
            </a:r>
            <a:r>
              <a:rPr lang="en-US" sz="2400" baseline="30000" dirty="0"/>
              <a:t>th</a:t>
            </a:r>
            <a:r>
              <a:rPr lang="en-US" sz="2400" dirty="0"/>
              <a:t> &amp; 10</a:t>
            </a:r>
            <a:r>
              <a:rPr lang="en-US" sz="2400" baseline="30000" dirty="0"/>
              <a:t>th</a:t>
            </a:r>
            <a:r>
              <a:rPr lang="en-US" sz="2400" dirty="0"/>
              <a:t> Band </a:t>
            </a:r>
          </a:p>
          <a:p>
            <a:pPr lvl="1">
              <a:buFont typeface="Arial" panose="020B0604020202020204" pitchFamily="34" charset="0"/>
              <a:buChar char="•"/>
            </a:pPr>
            <a:r>
              <a:rPr lang="en-US" sz="2400" dirty="0"/>
              <a:t>7</a:t>
            </a:r>
            <a:r>
              <a:rPr lang="en-US" sz="2400" baseline="30000" dirty="0"/>
              <a:t>th</a:t>
            </a:r>
            <a:r>
              <a:rPr lang="en-US" sz="2400" dirty="0"/>
              <a:t> &amp; 10</a:t>
            </a:r>
            <a:r>
              <a:rPr lang="en-US" sz="2400" baseline="30000" dirty="0"/>
              <a:t>th</a:t>
            </a:r>
            <a:r>
              <a:rPr lang="en-US" sz="2400" dirty="0"/>
              <a:t> Choir</a:t>
            </a:r>
          </a:p>
          <a:p>
            <a:pPr lvl="1">
              <a:buFont typeface="Arial" panose="020B0604020202020204" pitchFamily="34" charset="0"/>
              <a:buChar char="•"/>
            </a:pPr>
            <a:r>
              <a:rPr lang="en-US" sz="2400" dirty="0"/>
              <a:t>10</a:t>
            </a:r>
            <a:r>
              <a:rPr lang="en-US" sz="2400" baseline="30000" dirty="0"/>
              <a:t>th</a:t>
            </a:r>
            <a:r>
              <a:rPr lang="en-US" sz="2400" dirty="0"/>
              <a:t> Dance</a:t>
            </a:r>
          </a:p>
          <a:p>
            <a:pPr>
              <a:buFont typeface="Arial" panose="020B0604020202020204" pitchFamily="34" charset="0"/>
              <a:buChar char="•"/>
            </a:pPr>
            <a:r>
              <a:rPr lang="en-US" sz="2600" dirty="0"/>
              <a:t>Secondary -  STAAR/ EOC</a:t>
            </a:r>
          </a:p>
          <a:p>
            <a:pPr lvl="1">
              <a:buFont typeface="Arial" panose="020B0604020202020204" pitchFamily="34" charset="0"/>
              <a:buChar char="•"/>
            </a:pPr>
            <a:r>
              <a:rPr lang="en-US" sz="2400" dirty="0"/>
              <a:t>AP U.S History</a:t>
            </a:r>
          </a:p>
          <a:p>
            <a:pPr lvl="1">
              <a:buFont typeface="Arial" panose="020B0604020202020204" pitchFamily="34" charset="0"/>
              <a:buChar char="•"/>
            </a:pPr>
            <a:r>
              <a:rPr lang="en-US" sz="2400" dirty="0"/>
              <a:t>English Language Development </a:t>
            </a:r>
          </a:p>
          <a:p>
            <a:pPr marL="457200" lvl="1" indent="0">
              <a:buNone/>
            </a:pPr>
            <a:r>
              <a:rPr lang="en-US" sz="2400" dirty="0"/>
              <a:t>   &amp; Acquisition</a:t>
            </a:r>
          </a:p>
        </p:txBody>
      </p:sp>
      <p:sp>
        <p:nvSpPr>
          <p:cNvPr id="7" name="TextBox 6">
            <a:extLst>
              <a:ext uri="{FF2B5EF4-FFF2-40B4-BE49-F238E27FC236}">
                <a16:creationId xmlns:a16="http://schemas.microsoft.com/office/drawing/2014/main" id="{D6131DE1-890A-42F8-A5E6-350CA4EE5A59}"/>
              </a:ext>
            </a:extLst>
          </p:cNvPr>
          <p:cNvSpPr txBox="1"/>
          <p:nvPr/>
        </p:nvSpPr>
        <p:spPr>
          <a:xfrm>
            <a:off x="1530349" y="6361993"/>
            <a:ext cx="9131300" cy="400110"/>
          </a:xfrm>
          <a:prstGeom prst="rect">
            <a:avLst/>
          </a:prstGeom>
          <a:noFill/>
        </p:spPr>
        <p:txBody>
          <a:bodyPr wrap="square" rtlCol="0">
            <a:spAutoFit/>
          </a:bodyPr>
          <a:lstStyle/>
          <a:p>
            <a:r>
              <a:rPr lang="en-US" sz="2000" b="1" dirty="0"/>
              <a:t>Reminder – All Teachers In Eligible Assignments must participate in T-TESS</a:t>
            </a:r>
          </a:p>
        </p:txBody>
      </p:sp>
    </p:spTree>
    <p:extLst>
      <p:ext uri="{BB962C8B-B14F-4D97-AF65-F5344CB8AC3E}">
        <p14:creationId xmlns:p14="http://schemas.microsoft.com/office/powerpoint/2010/main" val="4076437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2DE2B-771F-4578-8048-C5FDD7DFE49E}"/>
              </a:ext>
            </a:extLst>
          </p:cNvPr>
          <p:cNvSpPr>
            <a:spLocks noGrp="1"/>
          </p:cNvSpPr>
          <p:nvPr>
            <p:ph type="title"/>
          </p:nvPr>
        </p:nvSpPr>
        <p:spPr/>
        <p:txBody>
          <a:bodyPr/>
          <a:lstStyle/>
          <a:p>
            <a:r>
              <a:rPr lang="en-US" dirty="0"/>
              <a:t>FAQ - Updates</a:t>
            </a:r>
          </a:p>
        </p:txBody>
      </p:sp>
      <p:sp>
        <p:nvSpPr>
          <p:cNvPr id="3" name="Content Placeholder 2">
            <a:extLst>
              <a:ext uri="{FF2B5EF4-FFF2-40B4-BE49-F238E27FC236}">
                <a16:creationId xmlns:a16="http://schemas.microsoft.com/office/drawing/2014/main" id="{62A786F7-E1B5-4318-BDFA-A19F218121C7}"/>
              </a:ext>
            </a:extLst>
          </p:cNvPr>
          <p:cNvSpPr>
            <a:spLocks noGrp="1"/>
          </p:cNvSpPr>
          <p:nvPr>
            <p:ph idx="1"/>
          </p:nvPr>
        </p:nvSpPr>
        <p:spPr/>
        <p:txBody>
          <a:bodyPr/>
          <a:lstStyle/>
          <a:p>
            <a:pPr fontAlgn="base"/>
            <a:r>
              <a:rPr lang="en-US" sz="2400" b="1" dirty="0"/>
              <a:t>How are teachers with more than one eligible subject/grade level in TIA scored?  </a:t>
            </a:r>
          </a:p>
          <a:p>
            <a:pPr lvl="1" fontAlgn="base"/>
            <a:r>
              <a:rPr lang="en-US" sz="2000" dirty="0"/>
              <a:t>Teachers will be scored on the grade level/subject in which they have the largest number of students on capture date.</a:t>
            </a:r>
          </a:p>
          <a:p>
            <a:pPr lvl="2" fontAlgn="base"/>
            <a:r>
              <a:rPr lang="en-US" sz="1800" dirty="0"/>
              <a:t>Exclusion - If you teach a course with where the TEA STAAR Growth Measure is used and a course where the ½ the Gap Model is used,  the teacher will be scored in the course with the TEA STAAR Growth Measure(as long as there is a minimum of 5 students).</a:t>
            </a:r>
          </a:p>
          <a:p>
            <a:endParaRPr lang="en-US" dirty="0"/>
          </a:p>
        </p:txBody>
      </p:sp>
    </p:spTree>
    <p:extLst>
      <p:ext uri="{BB962C8B-B14F-4D97-AF65-F5344CB8AC3E}">
        <p14:creationId xmlns:p14="http://schemas.microsoft.com/office/powerpoint/2010/main" val="563934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2DE2B-771F-4578-8048-C5FDD7DFE49E}"/>
              </a:ext>
            </a:extLst>
          </p:cNvPr>
          <p:cNvSpPr>
            <a:spLocks noGrp="1"/>
          </p:cNvSpPr>
          <p:nvPr>
            <p:ph type="title"/>
          </p:nvPr>
        </p:nvSpPr>
        <p:spPr/>
        <p:txBody>
          <a:bodyPr/>
          <a:lstStyle/>
          <a:p>
            <a:r>
              <a:rPr lang="en-US" dirty="0"/>
              <a:t>FAQ - Updates</a:t>
            </a:r>
          </a:p>
        </p:txBody>
      </p:sp>
      <p:sp>
        <p:nvSpPr>
          <p:cNvPr id="4" name="Content Placeholder 3">
            <a:extLst>
              <a:ext uri="{FF2B5EF4-FFF2-40B4-BE49-F238E27FC236}">
                <a16:creationId xmlns:a16="http://schemas.microsoft.com/office/drawing/2014/main" id="{7EA37A75-F2A2-47B3-96AD-94D661A70CF7}"/>
              </a:ext>
            </a:extLst>
          </p:cNvPr>
          <p:cNvSpPr>
            <a:spLocks noGrp="1"/>
          </p:cNvSpPr>
          <p:nvPr>
            <p:ph idx="1"/>
          </p:nvPr>
        </p:nvSpPr>
        <p:spPr>
          <a:xfrm>
            <a:off x="818712" y="2222287"/>
            <a:ext cx="10554574" cy="3924513"/>
          </a:xfrm>
        </p:spPr>
        <p:txBody>
          <a:bodyPr>
            <a:normAutofit lnSpcReduction="10000"/>
          </a:bodyPr>
          <a:lstStyle/>
          <a:p>
            <a:pPr fontAlgn="base"/>
            <a:r>
              <a:rPr lang="en-US" sz="2400" b="1" dirty="0"/>
              <a:t>What happens if I earn a designation and the following year I change grade or subject levels, change schools within GPISD or leave GPISD?</a:t>
            </a:r>
          </a:p>
          <a:p>
            <a:pPr lvl="1" fontAlgn="base"/>
            <a:r>
              <a:rPr lang="en-US" sz="2000" dirty="0"/>
              <a:t>As long as you are in the teacher role (087), you will continue to receive the allotment for 5 years if you stay in GPISD.</a:t>
            </a:r>
          </a:p>
          <a:p>
            <a:pPr lvl="1" fontAlgn="base"/>
            <a:r>
              <a:rPr lang="en-US" sz="2000" dirty="0"/>
              <a:t>If you change schools within GPISD, the allotment amount received will be based on the school in which you work.</a:t>
            </a:r>
          </a:p>
          <a:p>
            <a:pPr lvl="1" fontAlgn="base"/>
            <a:r>
              <a:rPr lang="en-US" sz="2000" dirty="0"/>
              <a:t>If you leave the district, the allotment earned that year will stay with the district. If you continue in the teacher role in another district, the designation will follow you to the new school/district the following year. You will lose one year of funds.</a:t>
            </a:r>
          </a:p>
          <a:p>
            <a:endParaRPr lang="en-US" dirty="0"/>
          </a:p>
        </p:txBody>
      </p:sp>
    </p:spTree>
    <p:extLst>
      <p:ext uri="{BB962C8B-B14F-4D97-AF65-F5344CB8AC3E}">
        <p14:creationId xmlns:p14="http://schemas.microsoft.com/office/powerpoint/2010/main" val="42047145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329</TotalTime>
  <Words>305</Words>
  <Application>Microsoft Office PowerPoint</Application>
  <PresentationFormat>Widescreen</PresentationFormat>
  <Paragraphs>27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Century Gothic</vt:lpstr>
      <vt:lpstr>Wingdings 2</vt:lpstr>
      <vt:lpstr>Quotable</vt:lpstr>
      <vt:lpstr>TIA UPDATE April 2025</vt:lpstr>
      <vt:lpstr>TIA 2025-2026 NEW ELIGIBLE COURSES </vt:lpstr>
      <vt:lpstr>FAQ - Updates</vt:lpstr>
      <vt:lpstr>FAQ - Updates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TIA UPDATE April 2025</dc:title>
  <dc:creator>Holli F Malloy</dc:creator>
  <cp:lastModifiedBy>Holli F Malloy</cp:lastModifiedBy>
  <cp:revision>4</cp:revision>
  <dcterms:created xsi:type="dcterms:W3CDTF">2025-03-31T14:21:00Z</dcterms:created>
  <dcterms:modified xsi:type="dcterms:W3CDTF">2025-03-31T19:50:19Z</dcterms:modified>
</cp:coreProperties>
</file>